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61" r:id="rId4"/>
    <p:sldId id="262" r:id="rId5"/>
    <p:sldId id="267" r:id="rId6"/>
    <p:sldId id="263" r:id="rId7"/>
    <p:sldId id="265" r:id="rId8"/>
    <p:sldId id="266" r:id="rId9"/>
    <p:sldId id="264" r:id="rId10"/>
    <p:sldId id="257" r:id="rId11"/>
    <p:sldId id="258" r:id="rId12"/>
    <p:sldId id="259"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6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71E69-BFE8-EF3E-8FCE-4470DAB134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4DB589-0CE3-EA58-B405-AC1585A558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768F68-FDC9-7CDF-4C8C-1BD58A2BA913}"/>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5" name="Footer Placeholder 4">
            <a:extLst>
              <a:ext uri="{FF2B5EF4-FFF2-40B4-BE49-F238E27FC236}">
                <a16:creationId xmlns:a16="http://schemas.microsoft.com/office/drawing/2014/main" id="{655A8800-973B-A93B-3992-6BF5174571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D46EE1-D43B-403F-F4F1-FDF79791D04C}"/>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651782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B8064-75F0-8A87-25A2-BAC92ED758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61D78A-7FAC-BF13-510A-E3E199EAA9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B1EDDE-BEB1-4BE7-0FCF-2773B472B908}"/>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5" name="Footer Placeholder 4">
            <a:extLst>
              <a:ext uri="{FF2B5EF4-FFF2-40B4-BE49-F238E27FC236}">
                <a16:creationId xmlns:a16="http://schemas.microsoft.com/office/drawing/2014/main" id="{28EE7FEB-30FB-0924-B015-CC1EB3B729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83C61-7666-A660-94FF-6C5D8C7CD105}"/>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2500353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65AA7-ACB1-1089-E135-DF1C286BF9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76E6A2-C2B3-BBB7-3272-563C4ED2926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2176E8-E913-69B4-D780-ECA1ACE29C36}"/>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5" name="Footer Placeholder 4">
            <a:extLst>
              <a:ext uri="{FF2B5EF4-FFF2-40B4-BE49-F238E27FC236}">
                <a16:creationId xmlns:a16="http://schemas.microsoft.com/office/drawing/2014/main" id="{0C70B139-1135-052F-4709-7AA1D30057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A2B687-CFDB-65BF-618D-86D6A3D39052}"/>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2250418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340E7-2C34-C585-4F4E-AD03465914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4996D0-C47F-D49E-995E-19AA3A9FD7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75B0F9-1495-6EAB-0F60-D4B143C0F6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F2ACAF-0CB0-44F8-858C-C7C1D1468FF0}"/>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6" name="Footer Placeholder 5">
            <a:extLst>
              <a:ext uri="{FF2B5EF4-FFF2-40B4-BE49-F238E27FC236}">
                <a16:creationId xmlns:a16="http://schemas.microsoft.com/office/drawing/2014/main" id="{140E59E6-350D-00AB-AE71-F75C1EA708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C439AD-FEC3-511C-4907-A94113BD9CFE}"/>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2877135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D1381-BB73-A120-DCF6-9C079A471A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4AAC81-7F32-8EA3-59F5-9F0CD03C1D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DCD0C6-35D2-2949-7242-78362E151F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94E96B-8769-F4DB-2278-E1DF30758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6A2115-0FE8-C8B4-E319-21BAE3254B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0909B8-0A5F-1BD8-31F2-2D882145156D}"/>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8" name="Footer Placeholder 7">
            <a:extLst>
              <a:ext uri="{FF2B5EF4-FFF2-40B4-BE49-F238E27FC236}">
                <a16:creationId xmlns:a16="http://schemas.microsoft.com/office/drawing/2014/main" id="{8DE45B97-3793-81E3-462C-47F936EB29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82CC22-63C6-2BAC-7535-12DE7576FF01}"/>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1210745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5C43-BCC9-7B9B-611A-5BCD0650D6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952614-2973-EB24-87B5-25FC6C5100B5}"/>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4" name="Footer Placeholder 3">
            <a:extLst>
              <a:ext uri="{FF2B5EF4-FFF2-40B4-BE49-F238E27FC236}">
                <a16:creationId xmlns:a16="http://schemas.microsoft.com/office/drawing/2014/main" id="{6F90E099-3CFF-44AF-FAA7-DEADDD75C8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7F2D69-3B2A-2FF8-3401-2F99E15AEA45}"/>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1660652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61684B-D469-5C51-EDBD-FD325F25F349}"/>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3" name="Footer Placeholder 2">
            <a:extLst>
              <a:ext uri="{FF2B5EF4-FFF2-40B4-BE49-F238E27FC236}">
                <a16:creationId xmlns:a16="http://schemas.microsoft.com/office/drawing/2014/main" id="{BE4D8166-D4AE-ABED-8B6B-287878D079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DA42C7-F0D2-A8F8-4447-80B266A2875C}"/>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3361296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EB5A0-A97D-96CB-AE44-38630BF1F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F622C6-7BA0-23FF-7C6E-9DEE332371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077C01-6588-2841-C762-BB536D8463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FAD7DE-8BD5-3B73-8D8E-C605BD79C48A}"/>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6" name="Footer Placeholder 5">
            <a:extLst>
              <a:ext uri="{FF2B5EF4-FFF2-40B4-BE49-F238E27FC236}">
                <a16:creationId xmlns:a16="http://schemas.microsoft.com/office/drawing/2014/main" id="{BAA9AC93-ABC9-4199-6129-033D411E89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D41CC8-F86B-BC8C-B0D9-E4622CDDBF0C}"/>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3976554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ECE-974A-6CD9-9C6A-E9F3ACF29A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246423-667F-C87D-5888-CEFFACE1C0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FF6288-45CB-094E-88E1-9AD318494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F79276-8DDA-7534-9C8D-1EBFFB113092}"/>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6" name="Footer Placeholder 5">
            <a:extLst>
              <a:ext uri="{FF2B5EF4-FFF2-40B4-BE49-F238E27FC236}">
                <a16:creationId xmlns:a16="http://schemas.microsoft.com/office/drawing/2014/main" id="{E15C416F-8B12-44AB-501F-E78DE2ED46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87AC27-B97E-E725-04DD-95A647E88921}"/>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1409553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CF3C-0895-E4CC-1B00-A7753E20FC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221DD5-6B5D-6431-1B77-0CF0376BCE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335C4-5D48-42A1-6B3F-9C05F9CD182E}"/>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5" name="Footer Placeholder 4">
            <a:extLst>
              <a:ext uri="{FF2B5EF4-FFF2-40B4-BE49-F238E27FC236}">
                <a16:creationId xmlns:a16="http://schemas.microsoft.com/office/drawing/2014/main" id="{A8A768C1-4386-EC37-BA3A-1B660EDE7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D9A8A1-F77E-F758-F86B-D351AF3EB02E}"/>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1890543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C66499-CD75-B4D6-8E50-4160091BC3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98A75B-72CB-1215-277B-24F21862E9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4C2011-5FF3-3BBE-CCCF-F1E19E4ACC40}"/>
              </a:ext>
            </a:extLst>
          </p:cNvPr>
          <p:cNvSpPr>
            <a:spLocks noGrp="1"/>
          </p:cNvSpPr>
          <p:nvPr>
            <p:ph type="dt" sz="half" idx="10"/>
          </p:nvPr>
        </p:nvSpPr>
        <p:spPr/>
        <p:txBody>
          <a:bodyPr/>
          <a:lstStyle/>
          <a:p>
            <a:fld id="{0E35E4D5-E511-43DA-BB95-E641EBF2CB9D}" type="datetimeFigureOut">
              <a:rPr lang="en-US" smtClean="0"/>
              <a:t>11/8/2025</a:t>
            </a:fld>
            <a:endParaRPr lang="en-US"/>
          </a:p>
        </p:txBody>
      </p:sp>
      <p:sp>
        <p:nvSpPr>
          <p:cNvPr id="5" name="Footer Placeholder 4">
            <a:extLst>
              <a:ext uri="{FF2B5EF4-FFF2-40B4-BE49-F238E27FC236}">
                <a16:creationId xmlns:a16="http://schemas.microsoft.com/office/drawing/2014/main" id="{E4397626-7BAC-0C4D-CAD8-60F17CEF1F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CB303C-F73E-0D74-3A73-7E7019B98A72}"/>
              </a:ext>
            </a:extLst>
          </p:cNvPr>
          <p:cNvSpPr>
            <a:spLocks noGrp="1"/>
          </p:cNvSpPr>
          <p:nvPr>
            <p:ph type="sldNum" sz="quarter" idx="12"/>
          </p:nvPr>
        </p:nvSpPr>
        <p:spPr/>
        <p:txBody>
          <a:bodyPr/>
          <a:lstStyle/>
          <a:p>
            <a:fld id="{6D583062-53A7-4086-BD0F-DF477D09D028}" type="slidenum">
              <a:rPr lang="en-US" smtClean="0"/>
              <a:t>‹#›</a:t>
            </a:fld>
            <a:endParaRPr lang="en-US"/>
          </a:p>
        </p:txBody>
      </p:sp>
    </p:spTree>
    <p:extLst>
      <p:ext uri="{BB962C8B-B14F-4D97-AF65-F5344CB8AC3E}">
        <p14:creationId xmlns:p14="http://schemas.microsoft.com/office/powerpoint/2010/main" val="1294634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763C0A-09E1-7695-1636-0FA08273E5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01FEF2-BAE7-5029-6067-4AA6CC71D6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D378D-3DAB-3E5C-4D5A-3A8439ED78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E35E4D5-E511-43DA-BB95-E641EBF2CB9D}" type="datetimeFigureOut">
              <a:rPr lang="en-US" smtClean="0"/>
              <a:t>11/8/2025</a:t>
            </a:fld>
            <a:endParaRPr lang="en-US"/>
          </a:p>
        </p:txBody>
      </p:sp>
      <p:sp>
        <p:nvSpPr>
          <p:cNvPr id="5" name="Footer Placeholder 4">
            <a:extLst>
              <a:ext uri="{FF2B5EF4-FFF2-40B4-BE49-F238E27FC236}">
                <a16:creationId xmlns:a16="http://schemas.microsoft.com/office/drawing/2014/main" id="{09ECF3A1-4FF4-8F0A-D8D4-B4DDAE1A82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87DA28F-5C50-3957-5CE9-2150A4E6BA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583062-53A7-4086-BD0F-DF477D09D028}" type="slidenum">
              <a:rPr lang="en-US" smtClean="0"/>
              <a:t>‹#›</a:t>
            </a:fld>
            <a:endParaRPr lang="en-US"/>
          </a:p>
        </p:txBody>
      </p:sp>
    </p:spTree>
    <p:extLst>
      <p:ext uri="{BB962C8B-B14F-4D97-AF65-F5344CB8AC3E}">
        <p14:creationId xmlns:p14="http://schemas.microsoft.com/office/powerpoint/2010/main" val="1710372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mailto:John.Kerezy@tri-c.edu"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622223-E2DF-9E1F-8E35-4BF107EDE8DD}"/>
              </a:ext>
            </a:extLst>
          </p:cNvPr>
          <p:cNvSpPr>
            <a:spLocks noGrp="1"/>
          </p:cNvSpPr>
          <p:nvPr>
            <p:ph type="ctrTitle"/>
          </p:nvPr>
        </p:nvSpPr>
        <p:spPr>
          <a:xfrm>
            <a:off x="877824" y="1289765"/>
            <a:ext cx="4671149" cy="4270963"/>
          </a:xfrm>
        </p:spPr>
        <p:txBody>
          <a:bodyPr vert="horz" lIns="91440" tIns="45720" rIns="91440" bIns="45720" rtlCol="0" anchor="ctr">
            <a:normAutofit/>
          </a:bodyPr>
          <a:lstStyle/>
          <a:p>
            <a:r>
              <a:rPr lang="en-US" sz="5600" kern="1200" dirty="0">
                <a:solidFill>
                  <a:srgbClr val="FFFFFF"/>
                </a:solidFill>
                <a:latin typeface="+mj-lt"/>
                <a:ea typeface="+mj-ea"/>
                <a:cs typeface="+mj-cs"/>
              </a:rPr>
              <a:t>Disinformation, and Americans on Ukraine</a:t>
            </a:r>
          </a:p>
        </p:txBody>
      </p:sp>
      <p:sp>
        <p:nvSpPr>
          <p:cNvPr id="2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9"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Subtitle 2">
            <a:extLst>
              <a:ext uri="{FF2B5EF4-FFF2-40B4-BE49-F238E27FC236}">
                <a16:creationId xmlns:a16="http://schemas.microsoft.com/office/drawing/2014/main" id="{C428279F-9ACB-41D8-2F1F-878B26945989}"/>
              </a:ext>
            </a:extLst>
          </p:cNvPr>
          <p:cNvSpPr>
            <a:spLocks noGrp="1"/>
          </p:cNvSpPr>
          <p:nvPr>
            <p:ph type="subTitle" idx="1"/>
          </p:nvPr>
        </p:nvSpPr>
        <p:spPr>
          <a:xfrm>
            <a:off x="6297233" y="518400"/>
            <a:ext cx="4771607" cy="5837949"/>
          </a:xfrm>
        </p:spPr>
        <p:txBody>
          <a:bodyPr vert="horz" lIns="91440" tIns="45720" rIns="91440" bIns="45720" rtlCol="0" anchor="ctr">
            <a:normAutofit/>
          </a:bodyPr>
          <a:lstStyle/>
          <a:p>
            <a:pPr algn="l"/>
            <a:r>
              <a:rPr lang="en-US" sz="2000" dirty="0">
                <a:solidFill>
                  <a:schemeClr val="tx1">
                    <a:alpha val="80000"/>
                  </a:schemeClr>
                </a:solidFill>
              </a:rPr>
              <a:t>Opening observations</a:t>
            </a:r>
            <a:br>
              <a:rPr lang="en-US" sz="2000" dirty="0">
                <a:solidFill>
                  <a:schemeClr val="tx1">
                    <a:alpha val="80000"/>
                  </a:schemeClr>
                </a:solidFill>
              </a:rPr>
            </a:br>
            <a:r>
              <a:rPr lang="en-US" sz="2000" dirty="0">
                <a:solidFill>
                  <a:schemeClr val="tx1">
                    <a:alpha val="80000"/>
                  </a:schemeClr>
                </a:solidFill>
              </a:rPr>
              <a:t>Prof. John Kerezy</a:t>
            </a:r>
            <a:br>
              <a:rPr lang="en-US" sz="2000" dirty="0">
                <a:solidFill>
                  <a:schemeClr val="tx1">
                    <a:alpha val="80000"/>
                  </a:schemeClr>
                </a:solidFill>
              </a:rPr>
            </a:br>
            <a:r>
              <a:rPr lang="en-US" sz="2000" dirty="0">
                <a:solidFill>
                  <a:schemeClr val="tx1">
                    <a:alpha val="80000"/>
                  </a:schemeClr>
                </a:solidFill>
              </a:rPr>
              <a:t>Assoc. Professor, Media &amp; </a:t>
            </a:r>
            <a:br>
              <a:rPr lang="en-US" sz="2000" dirty="0">
                <a:solidFill>
                  <a:schemeClr val="tx1">
                    <a:alpha val="80000"/>
                  </a:schemeClr>
                </a:solidFill>
              </a:rPr>
            </a:br>
            <a:r>
              <a:rPr lang="en-US" sz="2000" dirty="0">
                <a:solidFill>
                  <a:schemeClr val="tx1">
                    <a:alpha val="80000"/>
                  </a:schemeClr>
                </a:solidFill>
              </a:rPr>
              <a:t>Journalism Studies</a:t>
            </a:r>
            <a:br>
              <a:rPr lang="en-US" sz="2000" dirty="0">
                <a:solidFill>
                  <a:schemeClr val="tx1">
                    <a:alpha val="80000"/>
                  </a:schemeClr>
                </a:solidFill>
              </a:rPr>
            </a:br>
            <a:r>
              <a:rPr lang="en-US" sz="2000" dirty="0">
                <a:solidFill>
                  <a:schemeClr val="tx1">
                    <a:alpha val="80000"/>
                  </a:schemeClr>
                </a:solidFill>
              </a:rPr>
              <a:t>Cuyahoga Community College</a:t>
            </a:r>
          </a:p>
        </p:txBody>
      </p:sp>
      <p:sp>
        <p:nvSpPr>
          <p:cNvPr id="3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33" name="Straight Connector 3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7087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hospital bed holding up two fingers&#10;&#10;AI-generated content may be incorrect.">
            <a:extLst>
              <a:ext uri="{FF2B5EF4-FFF2-40B4-BE49-F238E27FC236}">
                <a16:creationId xmlns:a16="http://schemas.microsoft.com/office/drawing/2014/main" id="{17C885D5-A76C-424B-F4D7-5C11689543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38" y="164893"/>
            <a:ext cx="7187914" cy="6858000"/>
          </a:xfrm>
          <a:prstGeom prst="rect">
            <a:avLst/>
          </a:prstGeom>
        </p:spPr>
      </p:pic>
      <p:pic>
        <p:nvPicPr>
          <p:cNvPr id="7" name="Picture 6" descr="A yellow and black text&#10;&#10;AI-generated content may be incorrect.">
            <a:extLst>
              <a:ext uri="{FF2B5EF4-FFF2-40B4-BE49-F238E27FC236}">
                <a16:creationId xmlns:a16="http://schemas.microsoft.com/office/drawing/2014/main" id="{F4555892-7282-40FF-A669-9EF301AFE5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163" y="1727850"/>
            <a:ext cx="3428451" cy="3443757"/>
          </a:xfrm>
          <a:prstGeom prst="rect">
            <a:avLst/>
          </a:prstGeom>
        </p:spPr>
      </p:pic>
    </p:spTree>
    <p:extLst>
      <p:ext uri="{BB962C8B-B14F-4D97-AF65-F5344CB8AC3E}">
        <p14:creationId xmlns:p14="http://schemas.microsoft.com/office/powerpoint/2010/main" val="358030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E07780-066E-6736-E349-61754C2C9D83}"/>
              </a:ext>
            </a:extLst>
          </p:cNvPr>
          <p:cNvSpPr>
            <a:spLocks noGrp="1"/>
          </p:cNvSpPr>
          <p:nvPr>
            <p:ph type="title"/>
          </p:nvPr>
        </p:nvSpPr>
        <p:spPr>
          <a:xfrm>
            <a:off x="630936" y="640080"/>
            <a:ext cx="4818888" cy="1481328"/>
          </a:xfrm>
        </p:spPr>
        <p:txBody>
          <a:bodyPr anchor="b">
            <a:normAutofit/>
          </a:bodyPr>
          <a:lstStyle/>
          <a:p>
            <a:r>
              <a:rPr lang="en-US" sz="5000"/>
              <a:t>False information online is a threat</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0EB1D22-114F-E2E2-EF8D-B4020C00DCC1}"/>
              </a:ext>
            </a:extLst>
          </p:cNvPr>
          <p:cNvSpPr>
            <a:spLocks noGrp="1"/>
          </p:cNvSpPr>
          <p:nvPr>
            <p:ph idx="1"/>
          </p:nvPr>
        </p:nvSpPr>
        <p:spPr>
          <a:xfrm>
            <a:off x="630936" y="2660904"/>
            <a:ext cx="4818888" cy="3547872"/>
          </a:xfrm>
        </p:spPr>
        <p:txBody>
          <a:bodyPr anchor="t">
            <a:normAutofit/>
          </a:bodyPr>
          <a:lstStyle/>
          <a:p>
            <a:pPr marL="0" indent="0">
              <a:buNone/>
            </a:pPr>
            <a:r>
              <a:rPr lang="en-US" sz="2200" b="0" i="0">
                <a:effectLst/>
                <a:highlight>
                  <a:srgbClr val="FFFFFF"/>
                </a:highlight>
                <a:latin typeface="Georgia" panose="02040502050405020303" pitchFamily="18" charset="0"/>
              </a:rPr>
              <a:t>72% of adults across 25 nations say the spread of false information online is a major threat to their country.</a:t>
            </a:r>
            <a:endParaRPr lang="en-US" sz="2200"/>
          </a:p>
        </p:txBody>
      </p:sp>
      <p:pic>
        <p:nvPicPr>
          <p:cNvPr id="5" name="Picture 4">
            <a:extLst>
              <a:ext uri="{FF2B5EF4-FFF2-40B4-BE49-F238E27FC236}">
                <a16:creationId xmlns:a16="http://schemas.microsoft.com/office/drawing/2014/main" id="{099D6ED2-4282-49E7-466F-174480A32E6B}"/>
              </a:ext>
            </a:extLst>
          </p:cNvPr>
          <p:cNvPicPr>
            <a:picLocks noChangeAspect="1"/>
          </p:cNvPicPr>
          <p:nvPr/>
        </p:nvPicPr>
        <p:blipFill>
          <a:blip r:embed="rId2"/>
          <a:stretch>
            <a:fillRect/>
          </a:stretch>
        </p:blipFill>
        <p:spPr>
          <a:xfrm>
            <a:off x="6611341" y="640080"/>
            <a:ext cx="4434382" cy="5577840"/>
          </a:xfrm>
          <a:prstGeom prst="rect">
            <a:avLst/>
          </a:prstGeom>
        </p:spPr>
      </p:pic>
    </p:spTree>
    <p:extLst>
      <p:ext uri="{BB962C8B-B14F-4D97-AF65-F5344CB8AC3E}">
        <p14:creationId xmlns:p14="http://schemas.microsoft.com/office/powerpoint/2010/main" val="1924522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287CE6-8167-9970-028B-A38AD450D82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An explanation of what we face</a:t>
            </a:r>
          </a:p>
        </p:txBody>
      </p:sp>
      <p:pic>
        <p:nvPicPr>
          <p:cNvPr id="2050" name="Picture 2" descr="Misinformation vs. Disinformation: Here's How to Tell the Difference">
            <a:extLst>
              <a:ext uri="{FF2B5EF4-FFF2-40B4-BE49-F238E27FC236}">
                <a16:creationId xmlns:a16="http://schemas.microsoft.com/office/drawing/2014/main" id="{DE0271D9-5ECE-AC80-891B-A43C7722372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777316" y="1173253"/>
            <a:ext cx="6780700" cy="4509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836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website&#10;&#10;Description automatically generated">
            <a:extLst>
              <a:ext uri="{FF2B5EF4-FFF2-40B4-BE49-F238E27FC236}">
                <a16:creationId xmlns:a16="http://schemas.microsoft.com/office/drawing/2014/main" id="{46D16125-5DE3-D00D-C8B1-6C4C3D049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1288881"/>
            <a:ext cx="10905066" cy="4280236"/>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7996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3E2BDF-1965-3A6C-7A11-BF1F759D196F}"/>
              </a:ext>
            </a:extLst>
          </p:cNvPr>
          <p:cNvSpPr>
            <a:spLocks noGrp="1"/>
          </p:cNvSpPr>
          <p:nvPr>
            <p:ph type="title"/>
          </p:nvPr>
        </p:nvSpPr>
        <p:spPr>
          <a:xfrm>
            <a:off x="630936" y="640080"/>
            <a:ext cx="4818888" cy="1481328"/>
          </a:xfrm>
        </p:spPr>
        <p:txBody>
          <a:bodyPr anchor="b">
            <a:normAutofit fontScale="90000"/>
          </a:bodyPr>
          <a:lstStyle/>
          <a:p>
            <a:r>
              <a:rPr lang="en-US" sz="5000" dirty="0"/>
              <a:t>You may know some of this, from EU vs. DISINFO</a:t>
            </a:r>
          </a:p>
        </p:txBody>
      </p:sp>
      <p:sp>
        <p:nvSpPr>
          <p:cNvPr id="308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6B2E5D5-9FB9-8385-5319-A63ECF1602D0}"/>
              </a:ext>
            </a:extLst>
          </p:cNvPr>
          <p:cNvSpPr>
            <a:spLocks noGrp="1"/>
          </p:cNvSpPr>
          <p:nvPr>
            <p:ph idx="1"/>
          </p:nvPr>
        </p:nvSpPr>
        <p:spPr>
          <a:xfrm>
            <a:off x="630936" y="2660904"/>
            <a:ext cx="4818888" cy="3547872"/>
          </a:xfrm>
        </p:spPr>
        <p:txBody>
          <a:bodyPr anchor="t">
            <a:normAutofit/>
          </a:bodyPr>
          <a:lstStyle/>
          <a:p>
            <a:pPr marL="0" indent="0">
              <a:buNone/>
            </a:pPr>
            <a:r>
              <a:rPr lang="en-US" sz="1900" b="0" i="0">
                <a:effectLst/>
                <a:highlight>
                  <a:srgbClr val="F7F7F7"/>
                </a:highlight>
                <a:latin typeface="Noto Sans" panose="020B0502040504020204" pitchFamily="34" charset="0"/>
              </a:rPr>
              <a:t>The Kremlin’s information manipulation and disinformation attacks on Ukraine began long before the start of the full-scale invasion on 24 February 2022. The Russian state-controlled ecosystem of foreign information manipulation and interference, including disinformation, was manufacturing myths and false pretexts for invading Ukraine for years, dating back to at least 2014.. In fact, disinformation cases targeting Ukraine make up over 40% of all cases collected in our database.</a:t>
            </a:r>
            <a:endParaRPr lang="en-US" sz="1900"/>
          </a:p>
        </p:txBody>
      </p:sp>
      <p:pic>
        <p:nvPicPr>
          <p:cNvPr id="3074" name="Picture 2" descr="A blue and yellow flag&#10;&#10;Description automatically generated">
            <a:extLst>
              <a:ext uri="{FF2B5EF4-FFF2-40B4-BE49-F238E27FC236}">
                <a16:creationId xmlns:a16="http://schemas.microsoft.com/office/drawing/2014/main" id="{20ED7CD4-5DA1-F708-630E-6E6697B00E6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695778"/>
            <a:ext cx="5458968" cy="3466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655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4DAB0D-290C-C78D-841B-05AA828B9ACA}"/>
              </a:ext>
            </a:extLst>
          </p:cNvPr>
          <p:cNvSpPr>
            <a:spLocks noGrp="1"/>
          </p:cNvSpPr>
          <p:nvPr>
            <p:ph type="title"/>
          </p:nvPr>
        </p:nvSpPr>
        <p:spPr>
          <a:xfrm>
            <a:off x="630936" y="639520"/>
            <a:ext cx="3429000" cy="1719072"/>
          </a:xfrm>
        </p:spPr>
        <p:txBody>
          <a:bodyPr anchor="b">
            <a:normAutofit/>
          </a:bodyPr>
          <a:lstStyle/>
          <a:p>
            <a:r>
              <a:rPr lang="en-US" sz="4600"/>
              <a:t>More from EU vs. DISINFO</a:t>
            </a:r>
          </a:p>
        </p:txBody>
      </p:sp>
      <p:sp>
        <p:nvSpPr>
          <p:cNvPr id="1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E5784B5-494B-0395-39A8-C0F91B61189C}"/>
              </a:ext>
            </a:extLst>
          </p:cNvPr>
          <p:cNvSpPr>
            <a:spLocks noGrp="1"/>
          </p:cNvSpPr>
          <p:nvPr>
            <p:ph idx="1"/>
          </p:nvPr>
        </p:nvSpPr>
        <p:spPr>
          <a:xfrm>
            <a:off x="630936" y="2807208"/>
            <a:ext cx="3429000" cy="3410712"/>
          </a:xfrm>
        </p:spPr>
        <p:txBody>
          <a:bodyPr anchor="t">
            <a:normAutofit/>
          </a:bodyPr>
          <a:lstStyle/>
          <a:p>
            <a:pPr marL="0" indent="0">
              <a:buNone/>
            </a:pPr>
            <a:r>
              <a:rPr lang="en-US" sz="1400" b="0" i="0">
                <a:effectLst/>
                <a:highlight>
                  <a:srgbClr val="F7F7F7"/>
                </a:highlight>
                <a:latin typeface="Noto Sans" panose="020B0502040504020204" pitchFamily="34" charset="0"/>
              </a:rPr>
              <a:t>Ukraine has not only withstood the brutality of Russia’s onslaught, but is also standing up for the fundamental values of freedom, sovereignty and the right to self-determination, showing the world the true meaning of courage. In addition, Ukraine has braved unprecedented pro-Kremlin disinformation campaigns and information manipulation to support Russia’s criminal war. As the international community continues to support Ukraine’s struggle for freedom and sovereignty, it must also spare no effort to dismantle the false reality about the war that Russia has built on lies and deceit.</a:t>
            </a:r>
            <a:endParaRPr lang="en-US" sz="1400"/>
          </a:p>
        </p:txBody>
      </p:sp>
      <p:pic>
        <p:nvPicPr>
          <p:cNvPr id="6" name="Picture 5" descr="A poster with text and images of bullet holes&#10;&#10;Description automatically generated">
            <a:extLst>
              <a:ext uri="{FF2B5EF4-FFF2-40B4-BE49-F238E27FC236}">
                <a16:creationId xmlns:a16="http://schemas.microsoft.com/office/drawing/2014/main" id="{B0ACC45C-734D-B86D-08D8-BBAFF989F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5865" y="640080"/>
            <a:ext cx="6620581" cy="5577840"/>
          </a:xfrm>
          <a:prstGeom prst="rect">
            <a:avLst/>
          </a:prstGeom>
        </p:spPr>
      </p:pic>
    </p:spTree>
    <p:extLst>
      <p:ext uri="{BB962C8B-B14F-4D97-AF65-F5344CB8AC3E}">
        <p14:creationId xmlns:p14="http://schemas.microsoft.com/office/powerpoint/2010/main" val="3671485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D84B7C-8DDA-EC3C-B9EE-773DA213C6CA}"/>
              </a:ext>
            </a:extLst>
          </p:cNvPr>
          <p:cNvSpPr>
            <a:spLocks noGrp="1"/>
          </p:cNvSpPr>
          <p:nvPr>
            <p:ph type="title"/>
          </p:nvPr>
        </p:nvSpPr>
        <p:spPr>
          <a:xfrm>
            <a:off x="1028700" y="1967266"/>
            <a:ext cx="2628900" cy="2547257"/>
          </a:xfrm>
          <a:noFill/>
        </p:spPr>
        <p:txBody>
          <a:bodyPr anchor="ctr">
            <a:normAutofit/>
          </a:bodyPr>
          <a:lstStyle/>
          <a:p>
            <a:pPr algn="ctr"/>
            <a:r>
              <a:rPr lang="en-US" sz="3600">
                <a:solidFill>
                  <a:srgbClr val="FFFFFF"/>
                </a:solidFill>
              </a:rPr>
              <a:t>More still</a:t>
            </a:r>
          </a:p>
        </p:txBody>
      </p:sp>
      <p:pic>
        <p:nvPicPr>
          <p:cNvPr id="5" name="Picture 4" descr="A poster with text and images&#10;&#10;Description automatically generated">
            <a:extLst>
              <a:ext uri="{FF2B5EF4-FFF2-40B4-BE49-F238E27FC236}">
                <a16:creationId xmlns:a16="http://schemas.microsoft.com/office/drawing/2014/main" id="{53295DA0-B044-0C2E-79F3-6FE3FEBDA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7494" y="-23524"/>
            <a:ext cx="2382240" cy="6905047"/>
          </a:xfrm>
          <a:prstGeom prst="rect">
            <a:avLst/>
          </a:prstGeom>
        </p:spPr>
      </p:pic>
    </p:spTree>
    <p:extLst>
      <p:ext uri="{BB962C8B-B14F-4D97-AF65-F5344CB8AC3E}">
        <p14:creationId xmlns:p14="http://schemas.microsoft.com/office/powerpoint/2010/main" val="1047571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A3523D-9D23-4FD3-05A6-E054BFEEDD6C}"/>
              </a:ext>
            </a:extLst>
          </p:cNvPr>
          <p:cNvSpPr>
            <a:spLocks noGrp="1"/>
          </p:cNvSpPr>
          <p:nvPr>
            <p:ph type="title"/>
          </p:nvPr>
        </p:nvSpPr>
        <p:spPr>
          <a:xfrm>
            <a:off x="630936" y="640823"/>
            <a:ext cx="3419856" cy="5583148"/>
          </a:xfrm>
        </p:spPr>
        <p:txBody>
          <a:bodyPr anchor="ctr">
            <a:normAutofit/>
          </a:bodyPr>
          <a:lstStyle/>
          <a:p>
            <a:r>
              <a:rPr lang="en-US" sz="5400"/>
              <a:t>A nation divided…</a:t>
            </a:r>
          </a:p>
        </p:txBody>
      </p:sp>
      <p:sp>
        <p:nvSpPr>
          <p:cNvPr id="1033"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istory in the Wild podcast: The ...">
            <a:extLst>
              <a:ext uri="{FF2B5EF4-FFF2-40B4-BE49-F238E27FC236}">
                <a16:creationId xmlns:a16="http://schemas.microsoft.com/office/drawing/2014/main" id="{45F3676A-80AB-1FB4-A252-F2938818BBE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6" y="630936"/>
            <a:ext cx="6440720" cy="391363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FB475C0-089A-7E11-8CC6-FD4685FA2FCF}"/>
              </a:ext>
            </a:extLst>
          </p:cNvPr>
          <p:cNvSpPr>
            <a:spLocks noGrp="1"/>
          </p:cNvSpPr>
          <p:nvPr>
            <p:ph idx="1"/>
          </p:nvPr>
        </p:nvSpPr>
        <p:spPr>
          <a:xfrm>
            <a:off x="4654296" y="4798577"/>
            <a:ext cx="6894576" cy="1428487"/>
          </a:xfrm>
        </p:spPr>
        <p:txBody>
          <a:bodyPr anchor="t">
            <a:normAutofit/>
          </a:bodyPr>
          <a:lstStyle/>
          <a:p>
            <a:pPr marL="0" indent="0">
              <a:buNone/>
            </a:pPr>
            <a:r>
              <a:rPr lang="en-US" sz="1200" b="1">
                <a:effectLst/>
                <a:highlight>
                  <a:srgbClr val="FFFFFF"/>
                </a:highlight>
                <a:latin typeface="Barlow Semi Condensed" panose="00000506000000000000" pitchFamily="2" charset="0"/>
                <a:ea typeface="Times New Roman" panose="02020603050405020304" pitchFamily="18" charset="0"/>
                <a:cs typeface="Times New Roman" panose="02020603050405020304" pitchFamily="18" charset="0"/>
              </a:rPr>
              <a:t>Washington, DC, January 3, 2022-</a:t>
            </a:r>
            <a:r>
              <a:rPr lang="en-US" sz="1200">
                <a:effectLst/>
                <a:highlight>
                  <a:srgbClr val="FFFFFF"/>
                </a:highlight>
                <a:latin typeface="Barlow Semi Condensed" panose="00000506000000000000" pitchFamily="2" charset="0"/>
                <a:ea typeface="Times New Roman" panose="02020603050405020304" pitchFamily="18" charset="0"/>
                <a:cs typeface="Times New Roman" panose="02020603050405020304" pitchFamily="18" charset="0"/>
              </a:rPr>
              <a:t> A new NPR/Ipsos poll, conducted nearly a year after the January 6th incident at the U.S. Capitol, finds that Americans hold mixed views on how to characterize the events that unfolded that day – views that are driven primarily by partisan affiliation and </a:t>
            </a:r>
            <a:r>
              <a:rPr lang="en-US" sz="1200" b="1" u="sng">
                <a:effectLst/>
                <a:highlight>
                  <a:srgbClr val="FFFFFF"/>
                </a:highlight>
                <a:latin typeface="Barlow Semi Condensed" panose="00000506000000000000" pitchFamily="2" charset="0"/>
                <a:ea typeface="Times New Roman" panose="02020603050405020304" pitchFamily="18" charset="0"/>
                <a:cs typeface="Times New Roman" panose="02020603050405020304" pitchFamily="18" charset="0"/>
              </a:rPr>
              <a:t>news consumption</a:t>
            </a:r>
            <a:r>
              <a:rPr lang="en-US" sz="1200">
                <a:effectLst/>
                <a:highlight>
                  <a:srgbClr val="FFFFFF"/>
                </a:highlight>
                <a:latin typeface="Barlow Semi Condensed" panose="00000506000000000000" pitchFamily="2" charset="0"/>
                <a:ea typeface="Times New Roman" panose="02020603050405020304" pitchFamily="18" charset="0"/>
                <a:cs typeface="Times New Roman" panose="02020603050405020304" pitchFamily="18" charset="0"/>
              </a:rPr>
              <a:t>. Moreover</a:t>
            </a:r>
            <a:r>
              <a:rPr lang="en-US" sz="1200" b="1">
                <a:effectLst/>
                <a:highlight>
                  <a:srgbClr val="FFFF00"/>
                </a:highlight>
                <a:latin typeface="Barlow Semi Condensed" panose="00000506000000000000" pitchFamily="2" charset="0"/>
                <a:ea typeface="Times New Roman" panose="02020603050405020304" pitchFamily="18" charset="0"/>
                <a:cs typeface="Times New Roman" panose="02020603050405020304" pitchFamily="18" charset="0"/>
              </a:rPr>
              <a:t>, more than one-fifth of the American public agrees that it is sometimes okay to engage in violence, either to protect American democracy or our culture and values.</a:t>
            </a:r>
            <a:r>
              <a:rPr lang="en-US" sz="1200">
                <a:effectLst/>
                <a:highlight>
                  <a:srgbClr val="FFFFFF"/>
                </a:highlight>
                <a:latin typeface="Barlow Semi Condensed" panose="00000506000000000000" pitchFamily="2" charset="0"/>
                <a:ea typeface="Times New Roman" panose="02020603050405020304" pitchFamily="18" charset="0"/>
                <a:cs typeface="Times New Roman" panose="02020603050405020304" pitchFamily="18" charset="0"/>
              </a:rPr>
              <a:t> More than three in five disagree. Though many items in this survey underscore the deep political and cultural divisions that exist, one thing is clear: most say American democracy, and America itself, is in crisis and at risk of failing.</a:t>
            </a:r>
            <a:endParaRPr lang="en-US" sz="120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1200"/>
          </a:p>
        </p:txBody>
      </p:sp>
    </p:spTree>
    <p:extLst>
      <p:ext uri="{BB962C8B-B14F-4D97-AF65-F5344CB8AC3E}">
        <p14:creationId xmlns:p14="http://schemas.microsoft.com/office/powerpoint/2010/main" val="4004423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0A095E-5D11-E43A-A9C7-28B1BA927ACA}"/>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100" kern="1200">
                <a:solidFill>
                  <a:schemeClr val="tx1"/>
                </a:solidFill>
                <a:latin typeface="+mj-lt"/>
                <a:ea typeface="+mj-ea"/>
                <a:cs typeface="+mj-cs"/>
              </a:rPr>
              <a:t>Ukraine is important to America</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lose-up of a paper&#10;&#10;Description automatically generated">
            <a:extLst>
              <a:ext uri="{FF2B5EF4-FFF2-40B4-BE49-F238E27FC236}">
                <a16:creationId xmlns:a16="http://schemas.microsoft.com/office/drawing/2014/main" id="{DF809648-8888-D8C7-32D2-4871667674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62255" y="640080"/>
            <a:ext cx="4398698" cy="5550408"/>
          </a:xfrm>
          <a:prstGeom prst="rect">
            <a:avLst/>
          </a:prstGeom>
        </p:spPr>
      </p:pic>
    </p:spTree>
    <p:extLst>
      <p:ext uri="{BB962C8B-B14F-4D97-AF65-F5344CB8AC3E}">
        <p14:creationId xmlns:p14="http://schemas.microsoft.com/office/powerpoint/2010/main" val="1564101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CD5366-3130-2C1D-2D59-432F2654C6D8}"/>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a:solidFill>
                  <a:srgbClr val="FFFFFF"/>
                </a:solidFill>
                <a:latin typeface="+mj-lt"/>
                <a:ea typeface="+mj-ea"/>
                <a:cs typeface="+mj-cs"/>
              </a:rPr>
              <a:t>Worries about Russian aggression - 2022</a:t>
            </a:r>
          </a:p>
        </p:txBody>
      </p:sp>
      <p:pic>
        <p:nvPicPr>
          <p:cNvPr id="5" name="Content Placeholder 4" descr="A graph of the country's war&#10;&#10;Description automatically generated with medium confidence">
            <a:extLst>
              <a:ext uri="{FF2B5EF4-FFF2-40B4-BE49-F238E27FC236}">
                <a16:creationId xmlns:a16="http://schemas.microsoft.com/office/drawing/2014/main" id="{C0F9E953-8FAC-6D43-C112-F48A5C98BA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7316" y="724031"/>
            <a:ext cx="6780700" cy="5407608"/>
          </a:xfrm>
          <a:prstGeom prst="rect">
            <a:avLst/>
          </a:prstGeom>
        </p:spPr>
      </p:pic>
    </p:spTree>
    <p:extLst>
      <p:ext uri="{BB962C8B-B14F-4D97-AF65-F5344CB8AC3E}">
        <p14:creationId xmlns:p14="http://schemas.microsoft.com/office/powerpoint/2010/main" val="3293078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8B01D34-752B-6EC4-4809-19B9991464B2}"/>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kern="1200">
                <a:solidFill>
                  <a:schemeClr val="tx1"/>
                </a:solidFill>
                <a:latin typeface="+mj-lt"/>
                <a:ea typeface="+mj-ea"/>
                <a:cs typeface="+mj-cs"/>
              </a:rPr>
              <a:t>Concerns by political party</a:t>
            </a:r>
          </a:p>
        </p:txBody>
      </p:sp>
      <p:pic>
        <p:nvPicPr>
          <p:cNvPr id="7" name="Content Placeholder 6" descr="A graph of the country's country's growth&#10;&#10;Description automatically generated with medium confidence">
            <a:extLst>
              <a:ext uri="{FF2B5EF4-FFF2-40B4-BE49-F238E27FC236}">
                <a16:creationId xmlns:a16="http://schemas.microsoft.com/office/drawing/2014/main" id="{AD7E49AC-6AF4-0215-667F-609926E5F5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27372" y="0"/>
            <a:ext cx="3695154" cy="6370956"/>
          </a:xfrm>
          <a:prstGeom prst="rect">
            <a:avLst/>
          </a:prstGeom>
        </p:spPr>
      </p:pic>
    </p:spTree>
    <p:extLst>
      <p:ext uri="{BB962C8B-B14F-4D97-AF65-F5344CB8AC3E}">
        <p14:creationId xmlns:p14="http://schemas.microsoft.com/office/powerpoint/2010/main" val="4058984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on a horse holding flags&#10;&#10;Description automatically generated">
            <a:extLst>
              <a:ext uri="{FF2B5EF4-FFF2-40B4-BE49-F238E27FC236}">
                <a16:creationId xmlns:a16="http://schemas.microsoft.com/office/drawing/2014/main" id="{6CE5C8A9-F4E3-D825-0FE5-E6ED508E1F1D}"/>
              </a:ext>
            </a:extLst>
          </p:cNvPr>
          <p:cNvPicPr>
            <a:picLocks noChangeAspect="1"/>
          </p:cNvPicPr>
          <p:nvPr/>
        </p:nvPicPr>
        <p:blipFill>
          <a:blip r:embed="rId2">
            <a:extLst>
              <a:ext uri="{28A0092B-C50C-407E-A947-70E740481C1C}">
                <a14:useLocalDpi xmlns:a14="http://schemas.microsoft.com/office/drawing/2010/main" val="0"/>
              </a:ext>
            </a:extLst>
          </a:blip>
          <a:srcRect l="5884" r="-1" b="-1"/>
          <a:stretch>
            <a:fillRect/>
          </a:stretch>
        </p:blipFill>
        <p:spPr>
          <a:xfrm>
            <a:off x="2522358"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92F6DB-63E1-7519-C272-818517932AA6}"/>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a:t>SO WHAT???</a:t>
            </a:r>
          </a:p>
        </p:txBody>
      </p:sp>
    </p:spTree>
    <p:extLst>
      <p:ext uri="{BB962C8B-B14F-4D97-AF65-F5344CB8AC3E}">
        <p14:creationId xmlns:p14="http://schemas.microsoft.com/office/powerpoint/2010/main" val="3356184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2" name="Rectangle 7181">
            <a:extLst>
              <a:ext uri="{FF2B5EF4-FFF2-40B4-BE49-F238E27FC236}">
                <a16:creationId xmlns:a16="http://schemas.microsoft.com/office/drawing/2014/main" id="{FC3D2873-2194-4FB0-BFBA-7E7EEB984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posing for a picture&#10;&#10;Description automatically generated">
            <a:extLst>
              <a:ext uri="{FF2B5EF4-FFF2-40B4-BE49-F238E27FC236}">
                <a16:creationId xmlns:a16="http://schemas.microsoft.com/office/drawing/2014/main" id="{C719425A-0F87-F605-0DF4-DAD07D02907E}"/>
              </a:ext>
            </a:extLst>
          </p:cNvPr>
          <p:cNvPicPr>
            <a:picLocks noChangeAspect="1"/>
          </p:cNvPicPr>
          <p:nvPr/>
        </p:nvPicPr>
        <p:blipFill>
          <a:blip r:embed="rId2">
            <a:extLst>
              <a:ext uri="{28A0092B-C50C-407E-A947-70E740481C1C}">
                <a14:useLocalDpi xmlns:a14="http://schemas.microsoft.com/office/drawing/2010/main" val="0"/>
              </a:ext>
            </a:extLst>
          </a:blip>
          <a:srcRect l="10626" r="8620" b="4"/>
          <a:stretch>
            <a:fillRect/>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7172" name="Picture 4">
            <a:extLst>
              <a:ext uri="{FF2B5EF4-FFF2-40B4-BE49-F238E27FC236}">
                <a16:creationId xmlns:a16="http://schemas.microsoft.com/office/drawing/2014/main" id="{F655BEBE-7536-6A97-7688-48653F5F11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009" b="31248"/>
          <a:stretch>
            <a:fillRect/>
          </a:stretch>
        </p:blipFill>
        <p:spPr bwMode="auto">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Lst>
        </p:spPr>
      </p:pic>
      <p:pic>
        <p:nvPicPr>
          <p:cNvPr id="7170" name="Picture 2">
            <a:extLst>
              <a:ext uri="{FF2B5EF4-FFF2-40B4-BE49-F238E27FC236}">
                <a16:creationId xmlns:a16="http://schemas.microsoft.com/office/drawing/2014/main" id="{0C902E02-B5DC-3275-7A51-0929DF177D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4941" r="-1" b="12504"/>
          <a:stretch>
            <a:fillRect/>
          </a:stretch>
        </p:blipFill>
        <p:spPr bwMode="auto">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7184" name="Freeform: Shape 7183">
            <a:extLst>
              <a:ext uri="{FF2B5EF4-FFF2-40B4-BE49-F238E27FC236}">
                <a16:creationId xmlns:a16="http://schemas.microsoft.com/office/drawing/2014/main" id="{B228652A-FD81-4A3C-B164-2012BF4EE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7943" cy="6858000"/>
          </a:xfrm>
          <a:custGeom>
            <a:avLst/>
            <a:gdLst>
              <a:gd name="connsiteX0" fmla="*/ 0 w 5927943"/>
              <a:gd name="connsiteY0" fmla="*/ 0 h 6858000"/>
              <a:gd name="connsiteX1" fmla="*/ 5129522 w 5927943"/>
              <a:gd name="connsiteY1" fmla="*/ 0 h 6858000"/>
              <a:gd name="connsiteX2" fmla="*/ 5289639 w 5927943"/>
              <a:gd name="connsiteY2" fmla="*/ 323150 h 6858000"/>
              <a:gd name="connsiteX3" fmla="*/ 5927943 w 5927943"/>
              <a:gd name="connsiteY3" fmla="*/ 3476847 h 6858000"/>
              <a:gd name="connsiteX4" fmla="*/ 5289639 w 5927943"/>
              <a:gd name="connsiteY4" fmla="*/ 6630545 h 6858000"/>
              <a:gd name="connsiteX5" fmla="*/ 5176937 w 5927943"/>
              <a:gd name="connsiteY5" fmla="*/ 6858000 h 6858000"/>
              <a:gd name="connsiteX6" fmla="*/ 0 w 592794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7943" h="6858000">
                <a:moveTo>
                  <a:pt x="0" y="0"/>
                </a:moveTo>
                <a:lnTo>
                  <a:pt x="5129522" y="0"/>
                </a:lnTo>
                <a:lnTo>
                  <a:pt x="5289639" y="323150"/>
                </a:lnTo>
                <a:cubicBezTo>
                  <a:pt x="5692631" y="1223391"/>
                  <a:pt x="5927943" y="2308646"/>
                  <a:pt x="5927943" y="3476847"/>
                </a:cubicBezTo>
                <a:cubicBezTo>
                  <a:pt x="5927943" y="4645048"/>
                  <a:pt x="5692631" y="5730304"/>
                  <a:pt x="5289639" y="6630545"/>
                </a:cubicBezTo>
                <a:lnTo>
                  <a:pt x="517693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7186" name="Freeform: Shape 7185">
            <a:extLst>
              <a:ext uri="{FF2B5EF4-FFF2-40B4-BE49-F238E27FC236}">
                <a16:creationId xmlns:a16="http://schemas.microsoft.com/office/drawing/2014/main" id="{FE8F25D8-4980-4C67-9E0C-7BE94C9CB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17310" cy="6858000"/>
          </a:xfrm>
          <a:custGeom>
            <a:avLst/>
            <a:gdLst>
              <a:gd name="connsiteX0" fmla="*/ 0 w 5917310"/>
              <a:gd name="connsiteY0" fmla="*/ 0 h 6858000"/>
              <a:gd name="connsiteX1" fmla="*/ 5118889 w 5917310"/>
              <a:gd name="connsiteY1" fmla="*/ 0 h 6858000"/>
              <a:gd name="connsiteX2" fmla="*/ 5279006 w 5917310"/>
              <a:gd name="connsiteY2" fmla="*/ 323150 h 6858000"/>
              <a:gd name="connsiteX3" fmla="*/ 5917310 w 5917310"/>
              <a:gd name="connsiteY3" fmla="*/ 3476847 h 6858000"/>
              <a:gd name="connsiteX4" fmla="*/ 5279006 w 5917310"/>
              <a:gd name="connsiteY4" fmla="*/ 6630545 h 6858000"/>
              <a:gd name="connsiteX5" fmla="*/ 5166304 w 5917310"/>
              <a:gd name="connsiteY5" fmla="*/ 6858000 h 6858000"/>
              <a:gd name="connsiteX6" fmla="*/ 0 w 591731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17310" h="6858000">
                <a:moveTo>
                  <a:pt x="0" y="0"/>
                </a:moveTo>
                <a:lnTo>
                  <a:pt x="5118889" y="0"/>
                </a:lnTo>
                <a:lnTo>
                  <a:pt x="5279006" y="323150"/>
                </a:lnTo>
                <a:cubicBezTo>
                  <a:pt x="5681998" y="1223391"/>
                  <a:pt x="5917310" y="2308646"/>
                  <a:pt x="5917310" y="3476847"/>
                </a:cubicBezTo>
                <a:cubicBezTo>
                  <a:pt x="5917310" y="4645048"/>
                  <a:pt x="5681998" y="5730304"/>
                  <a:pt x="5279006" y="6630545"/>
                </a:cubicBezTo>
                <a:lnTo>
                  <a:pt x="516630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289EC1E-4FC3-80E3-D9C4-2596FBB812D5}"/>
              </a:ext>
            </a:extLst>
          </p:cNvPr>
          <p:cNvSpPr>
            <a:spLocks noGrp="1"/>
          </p:cNvSpPr>
          <p:nvPr>
            <p:ph type="title"/>
          </p:nvPr>
        </p:nvSpPr>
        <p:spPr>
          <a:xfrm>
            <a:off x="438912" y="1527048"/>
            <a:ext cx="5020056" cy="2770632"/>
          </a:xfrm>
        </p:spPr>
        <p:txBody>
          <a:bodyPr vert="horz" lIns="91440" tIns="45720" rIns="91440" bIns="45720" rtlCol="0" anchor="b">
            <a:normAutofit/>
          </a:bodyPr>
          <a:lstStyle/>
          <a:p>
            <a:r>
              <a:rPr lang="en-US" sz="5400" kern="1200">
                <a:solidFill>
                  <a:schemeClr val="tx1"/>
                </a:solidFill>
                <a:latin typeface="+mj-lt"/>
                <a:ea typeface="+mj-ea"/>
                <a:cs typeface="+mj-cs"/>
              </a:rPr>
              <a:t>Use humanity for greater impact</a:t>
            </a:r>
          </a:p>
        </p:txBody>
      </p:sp>
      <p:sp>
        <p:nvSpPr>
          <p:cNvPr id="7188" name="Rectangle 7187">
            <a:extLst>
              <a:ext uri="{FF2B5EF4-FFF2-40B4-BE49-F238E27FC236}">
                <a16:creationId xmlns:a16="http://schemas.microsoft.com/office/drawing/2014/main" id="{1A214C69-1234-4E5D-91CD-BEA002042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90" name="Rectangle 7189">
            <a:extLst>
              <a:ext uri="{FF2B5EF4-FFF2-40B4-BE49-F238E27FC236}">
                <a16:creationId xmlns:a16="http://schemas.microsoft.com/office/drawing/2014/main" id="{F86E49C8-40C0-4E80-BAC0-9A66298F1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35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3" name="Rectangle 8202">
            <a:extLst>
              <a:ext uri="{FF2B5EF4-FFF2-40B4-BE49-F238E27FC236}">
                <a16:creationId xmlns:a16="http://schemas.microsoft.com/office/drawing/2014/main" id="{5AC43B5F-CE3F-4DB7-8215-9ACF03FB5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05" name="Group 8204">
            <a:extLst>
              <a:ext uri="{FF2B5EF4-FFF2-40B4-BE49-F238E27FC236}">
                <a16:creationId xmlns:a16="http://schemas.microsoft.com/office/drawing/2014/main" id="{F938B951-7EFC-40A2-B198-E73D39DFB3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8206" name="Rectangle 8205">
              <a:extLst>
                <a:ext uri="{FF2B5EF4-FFF2-40B4-BE49-F238E27FC236}">
                  <a16:creationId xmlns:a16="http://schemas.microsoft.com/office/drawing/2014/main" id="{92E4506E-6A0E-49A0-BC31-8CADBFF3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7" name="Rectangle 8206">
              <a:extLst>
                <a:ext uri="{FF2B5EF4-FFF2-40B4-BE49-F238E27FC236}">
                  <a16:creationId xmlns:a16="http://schemas.microsoft.com/office/drawing/2014/main" id="{EEED4D51-65BF-4AEE-B596-7CB61A70B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343F0C0-9EE3-0CD2-AD97-56A61A3E8D51}"/>
              </a:ext>
            </a:extLst>
          </p:cNvPr>
          <p:cNvSpPr>
            <a:spLocks noGrp="1"/>
          </p:cNvSpPr>
          <p:nvPr>
            <p:ph type="title"/>
          </p:nvPr>
        </p:nvSpPr>
        <p:spPr>
          <a:xfrm>
            <a:off x="550863" y="366639"/>
            <a:ext cx="11090274" cy="675441"/>
          </a:xfrm>
        </p:spPr>
        <p:txBody>
          <a:bodyPr vert="horz" wrap="square" lIns="91440" tIns="45720" rIns="91440" bIns="45720" rtlCol="0" anchor="t">
            <a:normAutofit/>
          </a:bodyPr>
          <a:lstStyle/>
          <a:p>
            <a:r>
              <a:rPr lang="en-US" sz="4200" kern="1200">
                <a:solidFill>
                  <a:schemeClr val="tx1"/>
                </a:solidFill>
                <a:latin typeface="+mj-lt"/>
                <a:ea typeface="+mj-ea"/>
                <a:cs typeface="+mj-cs"/>
              </a:rPr>
              <a:t>Speak truth, and speak of horror too</a:t>
            </a:r>
          </a:p>
        </p:txBody>
      </p:sp>
      <p:pic>
        <p:nvPicPr>
          <p:cNvPr id="8198" name="Picture 6" descr="Ukraine war: 60 people killed after bomb hits school, Zelensky says">
            <a:extLst>
              <a:ext uri="{FF2B5EF4-FFF2-40B4-BE49-F238E27FC236}">
                <a16:creationId xmlns:a16="http://schemas.microsoft.com/office/drawing/2014/main" id="{C584CC97-3B6E-5783-EA57-F6465A544D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2" r="-1" b="-1"/>
          <a:stretch>
            <a:fillRect/>
          </a:stretch>
        </p:blipFill>
        <p:spPr bwMode="auto">
          <a:xfrm>
            <a:off x="550863" y="2133601"/>
            <a:ext cx="7561262" cy="4173600"/>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pic>
        <p:nvPicPr>
          <p:cNvPr id="8196" name="Picture 4" descr="Tanks on the Playground”: Attacks on Schools and Military Use of Schools in  Ukraine | HRW">
            <a:extLst>
              <a:ext uri="{FF2B5EF4-FFF2-40B4-BE49-F238E27FC236}">
                <a16:creationId xmlns:a16="http://schemas.microsoft.com/office/drawing/2014/main" id="{95AEA336-1B54-91BC-9B5E-A96E35B9C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965" r="3" b="3"/>
          <a:stretch>
            <a:fillRect/>
          </a:stretch>
        </p:blipFill>
        <p:spPr bwMode="auto">
          <a:xfrm>
            <a:off x="8292124" y="2133600"/>
            <a:ext cx="3359899" cy="1996799"/>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pic>
        <p:nvPicPr>
          <p:cNvPr id="8194" name="Picture 2" descr="Opinion | Bucha, Ukraine, massacre marks turning point in Russia's war -  The Washington Post">
            <a:extLst>
              <a:ext uri="{FF2B5EF4-FFF2-40B4-BE49-F238E27FC236}">
                <a16:creationId xmlns:a16="http://schemas.microsoft.com/office/drawing/2014/main" id="{43565D1A-11E2-771C-87CF-D19F07E77933}"/>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t="2559" b="8324"/>
          <a:stretch>
            <a:fillRect/>
          </a:stretch>
        </p:blipFill>
        <p:spPr bwMode="auto">
          <a:xfrm>
            <a:off x="8292124" y="4308380"/>
            <a:ext cx="3358800" cy="1998000"/>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504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8D2372-928C-2525-61E3-3FD02391F31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dirty="0">
                <a:solidFill>
                  <a:srgbClr val="FFFFFF"/>
                </a:solidFill>
              </a:rPr>
              <a:t>Encourage an </a:t>
            </a:r>
            <a:r>
              <a:rPr lang="en-US" sz="3600" kern="1200" dirty="0">
                <a:solidFill>
                  <a:srgbClr val="FFFFFF"/>
                </a:solidFill>
                <a:latin typeface="+mj-lt"/>
                <a:ea typeface="+mj-ea"/>
                <a:cs typeface="+mj-cs"/>
              </a:rPr>
              <a:t>end to the P.D.S. also</a:t>
            </a:r>
          </a:p>
        </p:txBody>
      </p:sp>
      <p:pic>
        <p:nvPicPr>
          <p:cNvPr id="5" name="Content Placeholder 4" descr="A pair of men standing at podiums&#10;&#10;Description automatically generated">
            <a:extLst>
              <a:ext uri="{FF2B5EF4-FFF2-40B4-BE49-F238E27FC236}">
                <a16:creationId xmlns:a16="http://schemas.microsoft.com/office/drawing/2014/main" id="{F44045DA-023D-84EC-E14F-8306512604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7316" y="1113922"/>
            <a:ext cx="6780700" cy="4627827"/>
          </a:xfrm>
          <a:prstGeom prst="rect">
            <a:avLst/>
          </a:prstGeom>
        </p:spPr>
      </p:pic>
    </p:spTree>
    <p:extLst>
      <p:ext uri="{BB962C8B-B14F-4D97-AF65-F5344CB8AC3E}">
        <p14:creationId xmlns:p14="http://schemas.microsoft.com/office/powerpoint/2010/main" val="3835088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89F75A-A869-1CF1-3C70-63044C7AE929}"/>
              </a:ext>
            </a:extLst>
          </p:cNvPr>
          <p:cNvSpPr>
            <a:spLocks noGrp="1"/>
          </p:cNvSpPr>
          <p:nvPr>
            <p:ph type="ctrTitle"/>
          </p:nvPr>
        </p:nvSpPr>
        <p:spPr>
          <a:xfrm>
            <a:off x="890338" y="308183"/>
            <a:ext cx="3734014" cy="3566160"/>
          </a:xfrm>
        </p:spPr>
        <p:txBody>
          <a:bodyPr anchor="b">
            <a:normAutofit/>
          </a:bodyPr>
          <a:lstStyle/>
          <a:p>
            <a:pPr algn="l"/>
            <a:r>
              <a:rPr lang="en-US" sz="5400" dirty="0"/>
              <a:t>Follow and Connect with me</a:t>
            </a:r>
          </a:p>
        </p:txBody>
      </p:sp>
      <p:sp>
        <p:nvSpPr>
          <p:cNvPr id="3" name="Subtitle 2">
            <a:extLst>
              <a:ext uri="{FF2B5EF4-FFF2-40B4-BE49-F238E27FC236}">
                <a16:creationId xmlns:a16="http://schemas.microsoft.com/office/drawing/2014/main" id="{78DB4F3E-A4B8-B30E-6350-E73CC60F93B9}"/>
              </a:ext>
            </a:extLst>
          </p:cNvPr>
          <p:cNvSpPr>
            <a:spLocks noGrp="1"/>
          </p:cNvSpPr>
          <p:nvPr>
            <p:ph type="subTitle" idx="1"/>
          </p:nvPr>
        </p:nvSpPr>
        <p:spPr>
          <a:xfrm>
            <a:off x="890339" y="4636008"/>
            <a:ext cx="3734014" cy="1572768"/>
          </a:xfrm>
        </p:spPr>
        <p:txBody>
          <a:bodyPr>
            <a:normAutofit/>
          </a:bodyPr>
          <a:lstStyle/>
          <a:p>
            <a:pPr algn="l"/>
            <a:r>
              <a:rPr lang="en-US" dirty="0">
                <a:hlinkClick r:id="rId2"/>
              </a:rPr>
              <a:t>www.eyeoncleveland.com</a:t>
            </a:r>
          </a:p>
          <a:p>
            <a:pPr algn="l"/>
            <a:r>
              <a:rPr lang="en-US" dirty="0">
                <a:hlinkClick r:id="rId2"/>
              </a:rPr>
              <a:t>John.Kerezy@tri-c.edu</a:t>
            </a:r>
            <a:endParaRPr lang="en-US" dirty="0"/>
          </a:p>
          <a:p>
            <a:pPr algn="l"/>
            <a:r>
              <a:rPr lang="en-US" dirty="0"/>
              <a:t>Cell: 440-364-1133</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posing for a picture&#10;&#10;Description automatically generated">
            <a:extLst>
              <a:ext uri="{FF2B5EF4-FFF2-40B4-BE49-F238E27FC236}">
                <a16:creationId xmlns:a16="http://schemas.microsoft.com/office/drawing/2014/main" id="{D7ECFAC9-B345-8824-D093-E85159B837CD}"/>
              </a:ext>
            </a:extLst>
          </p:cNvPr>
          <p:cNvPicPr>
            <a:picLocks noChangeAspect="1"/>
          </p:cNvPicPr>
          <p:nvPr/>
        </p:nvPicPr>
        <p:blipFill>
          <a:blip r:embed="rId3">
            <a:extLst>
              <a:ext uri="{28A0092B-C50C-407E-A947-70E740481C1C}">
                <a14:useLocalDpi xmlns:a14="http://schemas.microsoft.com/office/drawing/2010/main" val="0"/>
              </a:ext>
            </a:extLst>
          </a:blip>
          <a:srcRect l="13391" r="1138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211020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at a podium with microphones&#10;&#10;AI-generated content may be incorrect.">
            <a:extLst>
              <a:ext uri="{FF2B5EF4-FFF2-40B4-BE49-F238E27FC236}">
                <a16:creationId xmlns:a16="http://schemas.microsoft.com/office/drawing/2014/main" id="{C935C28D-3D96-6418-BC25-81E41F5EC9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4184" y="601479"/>
            <a:ext cx="9878518" cy="5556667"/>
          </a:xfrm>
          <a:prstGeom prst="rect">
            <a:avLst/>
          </a:prstGeom>
        </p:spPr>
      </p:pic>
    </p:spTree>
    <p:extLst>
      <p:ext uri="{BB962C8B-B14F-4D97-AF65-F5344CB8AC3E}">
        <p14:creationId xmlns:p14="http://schemas.microsoft.com/office/powerpoint/2010/main" val="39624632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TotalTime>
  <Words>457</Words>
  <Application>Microsoft Office PowerPoint</Application>
  <PresentationFormat>Widescreen</PresentationFormat>
  <Paragraphs>23</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Aptos</vt:lpstr>
      <vt:lpstr>Aptos Display</vt:lpstr>
      <vt:lpstr>Arial</vt:lpstr>
      <vt:lpstr>Barlow Semi Condensed</vt:lpstr>
      <vt:lpstr>Calibri</vt:lpstr>
      <vt:lpstr>Georgia</vt:lpstr>
      <vt:lpstr>Noto Sans</vt:lpstr>
      <vt:lpstr>Office Theme</vt:lpstr>
      <vt:lpstr>Disinformation, and Americans on Ukraine</vt:lpstr>
      <vt:lpstr>PowerPoint Presentation</vt:lpstr>
      <vt:lpstr>False information online is a threat</vt:lpstr>
      <vt:lpstr>An explanation of what we face</vt:lpstr>
      <vt:lpstr>PowerPoint Presentation</vt:lpstr>
      <vt:lpstr>You may know some of this, from EU vs. DISINFO</vt:lpstr>
      <vt:lpstr>More from EU vs. DISINFO</vt:lpstr>
      <vt:lpstr>More still</vt:lpstr>
      <vt:lpstr>A nation divided…</vt:lpstr>
      <vt:lpstr>Ukraine is important to America</vt:lpstr>
      <vt:lpstr>Worries about Russian aggression - 2022</vt:lpstr>
      <vt:lpstr>Concerns by political party</vt:lpstr>
      <vt:lpstr>SO WHAT???</vt:lpstr>
      <vt:lpstr>Use humanity for greater impact</vt:lpstr>
      <vt:lpstr>Speak truth, and speak of horror too</vt:lpstr>
      <vt:lpstr>Encourage an end to the P.D.S. also</vt:lpstr>
      <vt:lpstr>Follow and Connect with me</vt:lpstr>
      <vt:lpstr>PowerPoint Presentation</vt:lpstr>
    </vt:vector>
  </TitlesOfParts>
  <Company>Cuyahoga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Americans on Ukraine</dc:title>
  <dc:creator>Kerezy, John</dc:creator>
  <cp:lastModifiedBy>John Kerezy</cp:lastModifiedBy>
  <cp:revision>4</cp:revision>
  <dcterms:created xsi:type="dcterms:W3CDTF">2025-11-05T11:05:51Z</dcterms:created>
  <dcterms:modified xsi:type="dcterms:W3CDTF">2025-11-08T18:33:50Z</dcterms:modified>
</cp:coreProperties>
</file>